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7" r:id="rId3"/>
    <p:sldId id="277" r:id="rId4"/>
    <p:sldId id="278" r:id="rId5"/>
    <p:sldId id="282" r:id="rId6"/>
    <p:sldId id="272" r:id="rId7"/>
    <p:sldId id="266" r:id="rId8"/>
    <p:sldId id="275" r:id="rId9"/>
    <p:sldId id="269" r:id="rId10"/>
    <p:sldId id="279" r:id="rId11"/>
    <p:sldId id="280" r:id="rId12"/>
    <p:sldId id="268" r:id="rId13"/>
    <p:sldId id="276" r:id="rId14"/>
    <p:sldId id="281" r:id="rId15"/>
    <p:sldId id="290" r:id="rId16"/>
    <p:sldId id="291" r:id="rId17"/>
    <p:sldId id="292" r:id="rId18"/>
    <p:sldId id="293" r:id="rId19"/>
    <p:sldId id="294" r:id="rId20"/>
    <p:sldId id="295" r:id="rId21"/>
    <p:sldId id="306" r:id="rId22"/>
    <p:sldId id="296" r:id="rId23"/>
    <p:sldId id="297" r:id="rId24"/>
    <p:sldId id="303" r:id="rId25"/>
    <p:sldId id="304" r:id="rId26"/>
    <p:sldId id="298" r:id="rId27"/>
    <p:sldId id="299" r:id="rId28"/>
    <p:sldId id="300" r:id="rId29"/>
    <p:sldId id="301" r:id="rId30"/>
    <p:sldId id="302" r:id="rId31"/>
    <p:sldId id="305" r:id="rId32"/>
    <p:sldId id="27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ACA7-BC74-4420-A51D-8E25B6E340F4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D36D3-13BC-484D-988E-C2B86A6D6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36D3-13BC-484D-988E-C2B86A6D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DD99F-6ED3-4B5B-B32C-B76727F7EDE4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8C77D-3085-46CB-B778-BEE781F88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90800"/>
            <a:ext cx="8229600" cy="3535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83E90-A10B-4726-9183-4891E362725F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11714-9F5F-497C-AD70-D8193F1E5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22603-D23D-4CDD-9632-7E40A47646B4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6AF6E-86FA-46F4-B2FF-2A92CCF175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7EAEE-E79D-424B-8644-D94E4C718846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778D9-18E3-4743-A38D-B7C5A98AC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A9935-E59A-4D91-AB6B-8599167197DB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F450C-A4BA-44A5-8BA5-1EC8109039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D196C-2353-44B6-B704-7285C5AAC5B5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F3C20-E612-4B97-959E-0D620B557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599"/>
            <a:ext cx="4040188" cy="2849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590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599"/>
            <a:ext cx="4041775" cy="2849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C0789-D8E1-4EA7-85CF-9FE2B4A39026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2A094-E8F2-49DD-9763-8D507D1162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15186-E140-4B67-B4D4-5FA512E5688E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D7496-6B12-4E53-836E-214358CE7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71D56-79B0-4315-8071-4D9F68C39EE3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01FEE-A27C-4E9C-AABC-23951119C9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21870-423C-4376-AF77-918ABACABFDE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BBA-6C2D-43CE-B6F8-509A7A041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E87CA-4FC4-4636-A585-E49BE282716F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33C2-2B41-4FF4-9B43-E1B02712B9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U:\depositorybann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0E4964-5CFC-4D94-B818-E373098BC770}" type="datetimeFigureOut">
              <a:rPr lang="en-US" smtClean="0"/>
              <a:pPr>
                <a:defRPr/>
              </a:pPr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1A9C75-9331-43D9-8C5F-2223365F2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U:\depositorybanner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228600"/>
            <a:ext cx="7810500" cy="1057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OD%207%20AB-2011-May-20-CollMg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h1_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now we are digital, where do I stand and what do I do with all this stuff?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August 2,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IDS conference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Matthew </a:t>
            </a:r>
            <a:r>
              <a:rPr lang="en-US" sz="2400" dirty="0" err="1" smtClean="0"/>
              <a:t>Sheehy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Harvard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Are we a library of record? </a:t>
            </a:r>
          </a:p>
          <a:p>
            <a:pPr>
              <a:defRPr/>
            </a:pPr>
            <a:r>
              <a:rPr lang="en-US" sz="2200" dirty="0" smtClean="0"/>
              <a:t>If we are not a library of record, but a research library, we must be current and think about the future of scholarship. Consent faculty engagement.</a:t>
            </a:r>
          </a:p>
          <a:p>
            <a:pPr>
              <a:defRPr/>
            </a:pPr>
            <a:r>
              <a:rPr lang="en-US" sz="2200" dirty="0" smtClean="0"/>
              <a:t>Noted comment – A French book from decades ago that is used for a dissertation. Knowing that book is there forever is comforting, but has the book’s usefulness been fully exploited by the research and is keeping it sentimental?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Being true to the mission (erring on the side of conservative – hard to go back)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What a public statement like any of the above might do to our reputation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Service/User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Delivery options (Cornell, 1 mile; Brown, 4 miles; Chicago, on site)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When does print stop mattering and we just store what we have?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i="1" dirty="0" smtClean="0"/>
              <a:t>	Storage curve prediction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Staying true to the University – are we serving the needs of current research, future research, or are we part of the larger information ecosystem?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Ideas Being Considered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200" dirty="0" smtClean="0"/>
              <a:t>~</a:t>
            </a:r>
            <a:r>
              <a:rPr lang="en-US" sz="2200" dirty="0" smtClean="0"/>
              <a:t>1 </a:t>
            </a:r>
            <a:r>
              <a:rPr lang="en-US" sz="2200" dirty="0" smtClean="0"/>
              <a:t>mega-watt PV solar </a:t>
            </a:r>
            <a:r>
              <a:rPr lang="en-US" sz="2200" dirty="0" smtClean="0"/>
              <a:t>array (about to award contract – commissioned ~December 2011)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Solar thermal</a:t>
            </a:r>
          </a:p>
          <a:p>
            <a:pPr eaLnBrk="1" hangingPunct="1"/>
            <a:r>
              <a:rPr lang="en-US" sz="2200" dirty="0" smtClean="0"/>
              <a:t>Heat reclamation of desiccant wheels</a:t>
            </a:r>
          </a:p>
          <a:p>
            <a:pPr eaLnBrk="1" hangingPunct="1"/>
            <a:r>
              <a:rPr lang="en-US" sz="2200" dirty="0" smtClean="0"/>
              <a:t>Rain and grey water reclamation</a:t>
            </a:r>
          </a:p>
          <a:p>
            <a:pPr eaLnBrk="1" hangingPunct="1"/>
            <a:r>
              <a:rPr lang="en-US" sz="2200" dirty="0" smtClean="0"/>
              <a:t>Shortening service hours (currently 2 overlapping shifts)</a:t>
            </a:r>
          </a:p>
          <a:p>
            <a:pPr eaLnBrk="1" hangingPunct="1"/>
            <a:r>
              <a:rPr lang="en-US" sz="2200" dirty="0" smtClean="0"/>
              <a:t>Out-sourcing records management</a:t>
            </a:r>
          </a:p>
          <a:p>
            <a:r>
              <a:rPr lang="en-US" sz="2200" dirty="0" smtClean="0"/>
              <a:t>Stricter control over accessions</a:t>
            </a: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Ideas Being Considered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200" dirty="0" smtClean="0"/>
              <a:t>Greater investment in building envelope</a:t>
            </a:r>
          </a:p>
          <a:p>
            <a:pPr eaLnBrk="1" hangingPunct="1"/>
            <a:r>
              <a:rPr lang="en-US" sz="2200" dirty="0" smtClean="0"/>
              <a:t>Less investment in building envelope</a:t>
            </a:r>
          </a:p>
          <a:p>
            <a:pPr eaLnBrk="1" hangingPunct="1"/>
            <a:r>
              <a:rPr lang="en-US" sz="2200" dirty="0" smtClean="0"/>
              <a:t>Automated retrieval systems</a:t>
            </a:r>
          </a:p>
          <a:p>
            <a:pPr eaLnBrk="1" hangingPunct="1"/>
            <a:r>
              <a:rPr lang="en-US" sz="2200" dirty="0" smtClean="0"/>
              <a:t>Automated sorting</a:t>
            </a:r>
          </a:p>
          <a:p>
            <a:pPr eaLnBrk="1" hangingPunct="1"/>
            <a:r>
              <a:rPr lang="en-US" sz="2200" dirty="0" smtClean="0"/>
              <a:t>Low-oxygen environment</a:t>
            </a:r>
          </a:p>
          <a:p>
            <a:pPr eaLnBrk="1" hangingPunct="1"/>
            <a:r>
              <a:rPr lang="en-US" sz="2200" dirty="0" smtClean="0"/>
              <a:t>More holistic approach to construction</a:t>
            </a:r>
          </a:p>
          <a:p>
            <a:pPr eaLnBrk="1" hangingPunct="1"/>
            <a:r>
              <a:rPr lang="en-US" sz="2200" dirty="0" smtClean="0"/>
              <a:t>Collaborative space/regional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D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51983" y="1371600"/>
            <a:ext cx="7025217" cy="526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plodingcompu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600200"/>
            <a:ext cx="4166267" cy="44886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uter_Dust_Bunnies_for_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828800"/>
            <a:ext cx="6567492" cy="42973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ken moni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828800"/>
            <a:ext cx="5838495" cy="43735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vd_rot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2600"/>
            <a:ext cx="6889816" cy="45830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200" dirty="0" smtClean="0"/>
              <a:t>Current status:</a:t>
            </a:r>
          </a:p>
          <a:p>
            <a:r>
              <a:rPr lang="en-US" sz="2200" i="1" dirty="0" smtClean="0"/>
              <a:t>8.5 million items</a:t>
            </a:r>
          </a:p>
          <a:p>
            <a:r>
              <a:rPr lang="en-US" sz="2200" i="1" dirty="0" smtClean="0"/>
              <a:t>450,000 new accessions per year</a:t>
            </a:r>
          </a:p>
          <a:p>
            <a:r>
              <a:rPr lang="en-US" sz="2200" i="1" dirty="0" smtClean="0"/>
              <a:t>220,000 circulations per year or ~2.5%</a:t>
            </a:r>
          </a:p>
          <a:p>
            <a:pPr eaLnBrk="1" hangingPunct="1">
              <a:buNone/>
            </a:pPr>
            <a:r>
              <a:rPr lang="en-US" sz="2200" dirty="0" smtClean="0"/>
              <a:t>122,000 sq. ft. (97,000 storage; 22,000 processing; 3,000 mechanical)</a:t>
            </a:r>
          </a:p>
          <a:p>
            <a:pPr eaLnBrk="1" hangingPunct="1">
              <a:buNone/>
            </a:pPr>
            <a:r>
              <a:rPr lang="en-US" sz="2200" dirty="0" smtClean="0"/>
              <a:t>5 chillers (5.64M BTU/H)</a:t>
            </a:r>
          </a:p>
          <a:p>
            <a:pPr eaLnBrk="1" hangingPunct="1">
              <a:buNone/>
            </a:pPr>
            <a:r>
              <a:rPr lang="en-US" sz="2200" dirty="0" smtClean="0"/>
              <a:t>6 boilers (3M BTU/H)</a:t>
            </a:r>
          </a:p>
          <a:p>
            <a:pPr eaLnBrk="1" hangingPunct="1">
              <a:buNone/>
            </a:pPr>
            <a:r>
              <a:rPr lang="en-US" sz="2200" dirty="0" smtClean="0"/>
              <a:t>2 back-up generators (650 kW)</a:t>
            </a:r>
          </a:p>
          <a:p>
            <a:pPr eaLnBrk="1" hangingPunct="1">
              <a:buNone/>
            </a:pPr>
            <a:r>
              <a:rPr lang="en-US" sz="2200" dirty="0" smtClean="0"/>
              <a:t>Water tank (250,000 gallons)</a:t>
            </a:r>
          </a:p>
          <a:p>
            <a:pPr>
              <a:buNone/>
            </a:pPr>
            <a:r>
              <a:rPr lang="en-US" sz="2200" dirty="0" smtClean="0"/>
              <a:t>A pump house and storage shed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ck-photo-broken-hard-drives-1012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6567" y="1752600"/>
            <a:ext cx="6774433" cy="481737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-karma-kagyu-merit-fie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443786"/>
            <a:ext cx="3810000" cy="52880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of collap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9171" y="1676400"/>
            <a:ext cx="6655629" cy="44497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_01Collap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2689" y="1781643"/>
            <a:ext cx="6742111" cy="439055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ehouse-f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1970" y="1752600"/>
            <a:ext cx="7267630" cy="4191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rnado-natural-disa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47800"/>
            <a:ext cx="4876800" cy="4876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bujo20101207_examples_20th_century_acidic_books_embrittled_with_pages_detach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1" y="1600200"/>
            <a:ext cx="6553199" cy="49148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 damage bo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2582" y="1524000"/>
            <a:ext cx="6459818" cy="498698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rry-potter-book-bur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9490" y="1828800"/>
            <a:ext cx="6755310" cy="443173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q-w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472378"/>
            <a:ext cx="3962400" cy="49375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00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810219" y="247181"/>
            <a:ext cx="5371162" cy="746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ke-war-h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4620" y="1524000"/>
            <a:ext cx="4074780" cy="4800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enoug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7703" y="1676400"/>
            <a:ext cx="7039497" cy="468566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230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Thank You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matthew_sheehy@harvard.edu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Environment Snapshot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		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Archival space: 50°-40°, 35% RH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Film: 40°, 35% RH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Records management space: Room temperature (50°-80°, no RH control)</a:t>
            </a:r>
            <a:r>
              <a:rPr lang="en-US" sz="2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Air completely exchanged 36 and 100 time a day.</a:t>
            </a:r>
            <a:endParaRPr lang="en-US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hlinkClick r:id="rId3" action="ppaction://hlinkfile"/>
              </a:rPr>
              <a:t>Climate Notebook</a:t>
            </a:r>
            <a:endParaRPr lang="en-US" sz="22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Particulate and molecular filters in 8 of the 9 main air handlers.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+mj-lt"/>
                <a:hlinkClick r:id="rId4" action="ppaction://hlinkfile"/>
              </a:rPr>
              <a:t>Siemens Insight workstation</a:t>
            </a:r>
            <a:endParaRPr lang="en-US" sz="2200" dirty="0" smtClean="0">
              <a:latin typeface="+mj-lt"/>
            </a:endParaRPr>
          </a:p>
          <a:p>
            <a:endParaRPr lang="en-US" sz="2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Optical smoke detectors (VESDA)</a:t>
            </a:r>
          </a:p>
          <a:p>
            <a:r>
              <a:rPr lang="en-US" sz="2200" dirty="0" smtClean="0"/>
              <a:t>Leak detectors</a:t>
            </a:r>
          </a:p>
          <a:p>
            <a:r>
              <a:rPr lang="en-US" sz="2200" dirty="0" smtClean="0"/>
              <a:t>Wet pipe sprinklers with 250,000 gal. heated water tank (4 hours)</a:t>
            </a:r>
          </a:p>
          <a:p>
            <a:r>
              <a:rPr lang="en-US" sz="2200" dirty="0" smtClean="0"/>
              <a:t>Motion detectors, glass break detectors interior and exterior door sensors, CCTV, “virtual fence”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What Do We Ask Ourselves Next?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Structural decisions</a:t>
            </a:r>
          </a:p>
          <a:p>
            <a:pPr eaLnBrk="1" hangingPunct="1"/>
            <a:r>
              <a:rPr lang="en-US" sz="2200" dirty="0" smtClean="0"/>
              <a:t>Collections</a:t>
            </a:r>
          </a:p>
          <a:p>
            <a:pPr eaLnBrk="1" hangingPunct="1"/>
            <a:r>
              <a:rPr lang="en-US" sz="2200" dirty="0" smtClean="0"/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Structure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Oldest structure is 25 years old</a:t>
            </a:r>
          </a:p>
          <a:p>
            <a:pPr eaLnBrk="1" hangingPunct="1">
              <a:buNone/>
            </a:pPr>
            <a:r>
              <a:rPr lang="en-US" sz="2200" i="1" dirty="0" smtClean="0"/>
              <a:t>	Changes in building technology</a:t>
            </a:r>
          </a:p>
          <a:p>
            <a:pPr eaLnBrk="1" hangingPunct="1">
              <a:buNone/>
            </a:pPr>
            <a:r>
              <a:rPr lang="en-US" sz="2200" i="1" dirty="0" smtClean="0"/>
              <a:t>	Throwaway buildings versus maintenance</a:t>
            </a:r>
            <a:br>
              <a:rPr lang="en-US" sz="2200" i="1" dirty="0" smtClean="0"/>
            </a:br>
            <a:endParaRPr lang="en-US" sz="2200" i="1" dirty="0" smtClean="0"/>
          </a:p>
          <a:p>
            <a:pPr eaLnBrk="1" hangingPunct="1"/>
            <a:r>
              <a:rPr lang="en-US" sz="2200" dirty="0" smtClean="0"/>
              <a:t>Changes to preservation standards</a:t>
            </a:r>
          </a:p>
          <a:p>
            <a:pPr eaLnBrk="1" hangingPunct="1">
              <a:buNone/>
            </a:pPr>
            <a:r>
              <a:rPr lang="en-US" sz="2200" dirty="0" smtClean="0"/>
              <a:t>	</a:t>
            </a:r>
            <a:r>
              <a:rPr lang="en-US" sz="2200" i="1" dirty="0" smtClean="0"/>
              <a:t>Standards/environment set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Structure</a:t>
            </a:r>
            <a:r>
              <a:rPr lang="en-US" dirty="0" smtClean="0">
                <a:latin typeface="Calibri"/>
              </a:rPr>
              <a:t>—</a:t>
            </a:r>
            <a:r>
              <a:rPr lang="en-US" dirty="0" smtClean="0"/>
              <a:t>Energy Usage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200" dirty="0" smtClean="0"/>
              <a:t>Post-environmental change (archival space)</a:t>
            </a:r>
          </a:p>
          <a:p>
            <a:pPr eaLnBrk="1" hangingPunct="1">
              <a:buNone/>
            </a:pPr>
            <a:r>
              <a:rPr lang="en-US" sz="2200" i="1" dirty="0" smtClean="0"/>
              <a:t>	40°-50° (3%)	     RH 35% (5%)</a:t>
            </a:r>
          </a:p>
          <a:p>
            <a:pPr eaLnBrk="1" hangingPunct="1">
              <a:buNone/>
            </a:pPr>
            <a:endParaRPr lang="en-US" sz="2200" i="1" dirty="0" smtClean="0"/>
          </a:p>
          <a:p>
            <a:pPr eaLnBrk="1" hangingPunct="1">
              <a:buNone/>
            </a:pPr>
            <a:r>
              <a:rPr lang="en-US" sz="2200" dirty="0" smtClean="0"/>
              <a:t>Winter months:</a:t>
            </a:r>
          </a:p>
          <a:p>
            <a:pPr eaLnBrk="1" hangingPunct="1">
              <a:buNone/>
            </a:pPr>
            <a:r>
              <a:rPr lang="en-US" sz="2200" i="1" dirty="0" smtClean="0"/>
              <a:t>	50% reduction gas</a:t>
            </a:r>
          </a:p>
          <a:p>
            <a:pPr eaLnBrk="1" hangingPunct="1">
              <a:buNone/>
            </a:pPr>
            <a:r>
              <a:rPr lang="en-US" sz="2200" i="1" dirty="0" smtClean="0"/>
              <a:t>	35% 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200" dirty="0" smtClean="0"/>
              <a:t>What should we really be keeping here?</a:t>
            </a:r>
            <a:br>
              <a:rPr lang="en-US" sz="2200" dirty="0" smtClean="0"/>
            </a:b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How long do we need this stuff?</a:t>
            </a:r>
            <a:br>
              <a:rPr lang="en-US" sz="2200" dirty="0" smtClean="0"/>
            </a:br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How long does society need this stuff?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o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hd_template</Template>
  <TotalTime>1958</TotalTime>
  <Words>432</Words>
  <Application>Microsoft Office PowerPoint</Application>
  <PresentationFormat>On-screen Show (4:3)</PresentationFormat>
  <Paragraphs>115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depos template</vt:lpstr>
      <vt:lpstr>So now we are digital, where do I stand and what do I do with all this stuff?</vt:lpstr>
      <vt:lpstr>Slide 2</vt:lpstr>
      <vt:lpstr>Slide 3</vt:lpstr>
      <vt:lpstr>Environment Snapshot </vt:lpstr>
      <vt:lpstr>Security Snapshot</vt:lpstr>
      <vt:lpstr>What Do We Ask Ourselves Next?</vt:lpstr>
      <vt:lpstr>Structure</vt:lpstr>
      <vt:lpstr>Structure—Energy Usage</vt:lpstr>
      <vt:lpstr>Collections</vt:lpstr>
      <vt:lpstr>Collections</vt:lpstr>
      <vt:lpstr>Collections</vt:lpstr>
      <vt:lpstr>Service/User Expectations</vt:lpstr>
      <vt:lpstr>Ideas Being Considered</vt:lpstr>
      <vt:lpstr>More Ideas Being Considered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mas2593</dc:creator>
  <cp:lastModifiedBy>mas2593</cp:lastModifiedBy>
  <cp:revision>1222</cp:revision>
  <dcterms:created xsi:type="dcterms:W3CDTF">2011-02-07T15:38:22Z</dcterms:created>
  <dcterms:modified xsi:type="dcterms:W3CDTF">2011-08-01T14:15:20Z</dcterms:modified>
</cp:coreProperties>
</file>